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66" r:id="rId15"/>
    <p:sldId id="276" r:id="rId16"/>
    <p:sldId id="277" r:id="rId17"/>
    <p:sldId id="280" r:id="rId18"/>
    <p:sldId id="269" r:id="rId19"/>
    <p:sldId id="270" r:id="rId20"/>
    <p:sldId id="271" r:id="rId21"/>
    <p:sldId id="281" r:id="rId22"/>
    <p:sldId id="278" r:id="rId23"/>
    <p:sldId id="279" r:id="rId24"/>
    <p:sldId id="282" r:id="rId25"/>
    <p:sldId id="272" r:id="rId26"/>
  </p:sldIdLst>
  <p:sldSz cx="9144000" cy="5143500" type="screen16x9"/>
  <p:notesSz cx="6858000" cy="9144000"/>
  <p:embeddedFontLst>
    <p:embeddedFont>
      <p:font typeface="Lato Light" panose="020F0302020204030203" pitchFamily="34" charset="77"/>
      <p:regular r:id="rId28"/>
      <p:italic r:id="rId29"/>
    </p:embeddedFont>
    <p:embeddedFont>
      <p:font typeface="Maven Pro" pitchFamily="2" charset="77"/>
      <p:regular r:id="rId30"/>
      <p:bold r:id="rId31"/>
    </p:embeddedFont>
    <p:embeddedFont>
      <p:font typeface="Nunito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149"/>
  </p:normalViewPr>
  <p:slideViewPr>
    <p:cSldViewPr snapToGrid="0">
      <p:cViewPr varScale="1">
        <p:scale>
          <a:sx n="139" d="100"/>
          <a:sy n="139" d="100"/>
        </p:scale>
        <p:origin x="176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6072c677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6072c677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started our analysis with MSFT to confirm our methodology.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Initially we wanted to check whether the data was stationary or non-stationary.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looked at the ACF and the PACF plots and performed the ADF test. The tests indicated that the data was indeed non-stationary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6072c677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6072c677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we used the auto arima function to fit an ARIMA model on the time series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function returned an ARIMA(3,1,3) as the best model for this data.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9867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6072c677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6072c677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fit the KNN model on the stock data with parameters k = 36  and h = 30, and we plotted the predictions.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9328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6072c677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6072c677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fit a single layer neural network model with 56 nodes and lambda value estimated using the BoxCox function.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172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6072c677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6072c677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looked at the Root Mean Square Error, Mean Absolute Error and the Mean Absolute Percentage Error for these 3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As you can see, ARIMA and Neural Network models performed quite similarly.  So, We'll use Neural network model to get the predictions and compare with actual values for a range of 30 days starting from 2nd March 2020.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6072c677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6072c677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snippet of comparison between the predicted values and the actual values of MSFT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486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6072c677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6072c677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this comparison we could see that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3510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LSTM model was also built on pre-covid data; so, it’s predictions do not take into account the impact of covid.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LSTM model too predicts higher stock price post covid. Therefore, a lower actual stock price indicates that covid impacted MSFT negatively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5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5fd4a898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5fd4a898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5fd4a898a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5fd4a898a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5fd4a898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5fd4a898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100"/>
              <a:t>prediction is a major challenge owing to non-stationary, blaring and chaotic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100">
                <a:solidFill>
                  <a:srgbClr val="000000"/>
                </a:solidFill>
              </a:rPr>
              <a:t>For the same reason it has always been a lucrative research area given its potential to reap high rewards.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fd4a898a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5fd4a898a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LSTM model was also built on pre-covid data; so, it’s predictions do not take into account the impact of covid.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LSTM model too predicts higher stock price post covid. Therefore, a lower actual stock price indicates that covid impacted MSFT negatively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58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5fd4a898a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5fd4a898a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29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fd4a898a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5fd4a898a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680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LSTM model was also built on pre-covid data; so, it’s predictions do not take into account the impact of covid.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LSTM model too predicts higher stock price post covid. Therefore, a lower actual stock price indicates that covid impacted MSFT negatively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63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5fd4a898a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5fd4a898a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5fd4a898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5fd4a898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impacted some companies quite badly and others not so much.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/>
              <a:t>It would be interesting to look at the qualitative impact of COVID on the stock prices of various companies to see how they have been impacted by this pandemic situation.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is to build models using pre-covid data and compare their predictions with actual post-covid data.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5fd4a898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5fd4a898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Closing Prices for the purpose of analysis in this project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5fd4a898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5fd4a898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>
                <a:latin typeface="Nunito"/>
                <a:ea typeface="Nunito"/>
                <a:cs typeface="Nunito"/>
                <a:sym typeface="Nunito"/>
              </a:rPr>
              <a:t>This is a sample snippet of how our datasets look like.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5fd4a898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5fd4a898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5fd4a898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5fd4a898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6072c677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6072c677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5fd4a898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5fd4a898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/>
              <a:t>(chose ARIMA because ARIMA is usually considered a good model for stock data and it could be a decent benchmark just in case...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IMPACT ON STOCK PRICES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2950" y="3172900"/>
            <a:ext cx="75948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Donna Benitez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Krishna Piratla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Valentina Gonzalez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with MSFT...</a:t>
            </a: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" y="1668350"/>
            <a:ext cx="4284481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/>
        </p:nvSpPr>
        <p:spPr>
          <a:xfrm>
            <a:off x="2651400" y="1268150"/>
            <a:ext cx="38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Confirmed the non-stationarity of the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581" y="2812513"/>
            <a:ext cx="40767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 txBox="1"/>
          <p:nvPr/>
        </p:nvSpPr>
        <p:spPr>
          <a:xfrm>
            <a:off x="5878531" y="3951541"/>
            <a:ext cx="1848300" cy="400200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Non-stationary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with MSFT: ARIMA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1303800" y="1597875"/>
            <a:ext cx="38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Fit ARIMA model using auto.arima()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B0DBA9-493B-6C4D-9DF6-D1168410D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1093487" y="2374955"/>
            <a:ext cx="5957909" cy="2341342"/>
          </a:xfrm>
          <a:prstGeom prst="rect">
            <a:avLst/>
          </a:prstGeom>
        </p:spPr>
      </p:pic>
      <p:sp>
        <p:nvSpPr>
          <p:cNvPr id="8" name="Google Shape;339;p22">
            <a:extLst>
              <a:ext uri="{FF2B5EF4-FFF2-40B4-BE49-F238E27FC236}">
                <a16:creationId xmlns:a16="http://schemas.microsoft.com/office/drawing/2014/main" id="{9879B620-EC74-F645-AB5A-945659B04E94}"/>
              </a:ext>
            </a:extLst>
          </p:cNvPr>
          <p:cNvSpPr txBox="1"/>
          <p:nvPr/>
        </p:nvSpPr>
        <p:spPr>
          <a:xfrm>
            <a:off x="6418027" y="2365462"/>
            <a:ext cx="1848300" cy="400200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ARIMA (3,1,3)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1755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with MSFT: KNN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CCC2-A26C-B945-9D42-DC073E948B11}"/>
              </a:ext>
            </a:extLst>
          </p:cNvPr>
          <p:cNvSpPr txBox="1"/>
          <p:nvPr/>
        </p:nvSpPr>
        <p:spPr>
          <a:xfrm>
            <a:off x="1303800" y="1597875"/>
            <a:ext cx="482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Lato Light" panose="020F0302020204030203" pitchFamily="34" charset="77"/>
              </a:rPr>
              <a:t>k value chosen to be approx. square root of number of data points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4EF95-DECB-7045-9D21-AB600508F3EC}"/>
              </a:ext>
            </a:extLst>
          </p:cNvPr>
          <p:cNvSpPr txBox="1"/>
          <p:nvPr/>
        </p:nvSpPr>
        <p:spPr>
          <a:xfrm>
            <a:off x="6437376" y="1597874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Light" panose="020F0302020204030203" pitchFamily="34" charset="77"/>
              </a:rPr>
              <a:t>k =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B661B-BDDE-9E43-BF0D-2376FC290FB6}"/>
              </a:ext>
            </a:extLst>
          </p:cNvPr>
          <p:cNvSpPr txBox="1"/>
          <p:nvPr/>
        </p:nvSpPr>
        <p:spPr>
          <a:xfrm>
            <a:off x="1303800" y="1905651"/>
            <a:ext cx="2738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Lato Light" panose="020F0302020204030203" pitchFamily="34" charset="77"/>
              </a:rPr>
              <a:t>number of values to forecast, h = 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A3C4F-4FA5-EA40-8449-E4DA3210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86" y="2164867"/>
            <a:ext cx="3873653" cy="2930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DB442-E47B-C847-A1DA-8757717E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70" y="3237849"/>
            <a:ext cx="2895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7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with MSFT: Neural network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CCC2-A26C-B945-9D42-DC073E948B11}"/>
              </a:ext>
            </a:extLst>
          </p:cNvPr>
          <p:cNvSpPr txBox="1"/>
          <p:nvPr/>
        </p:nvSpPr>
        <p:spPr>
          <a:xfrm>
            <a:off x="1303800" y="181637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Lato Light" panose="020F0302020204030203" pitchFamily="34" charset="77"/>
              </a:rPr>
              <a:t>Number of nodes = 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9262D6-C588-704A-9D82-C1EAB8A7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28" y="1341570"/>
            <a:ext cx="7004431" cy="532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06F0A2-C13E-B84A-9CE4-D74866A6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11" y="2124151"/>
            <a:ext cx="3892910" cy="2944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B8A75-52D5-5A4F-AA1B-AAB3238D9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96" r="48597"/>
          <a:stretch/>
        </p:blipFill>
        <p:spPr>
          <a:xfrm>
            <a:off x="5436063" y="2889503"/>
            <a:ext cx="3015996" cy="452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82901-2267-FF47-BD59-3EACB9934CC9}"/>
              </a:ext>
            </a:extLst>
          </p:cNvPr>
          <p:cNvSpPr txBox="1"/>
          <p:nvPr/>
        </p:nvSpPr>
        <p:spPr>
          <a:xfrm>
            <a:off x="6038851" y="1808715"/>
            <a:ext cx="277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i="1">
                <a:latin typeface="Lato Light" panose="020F0302020204030203" pitchFamily="34" charset="77"/>
              </a:defRPr>
            </a:lvl1pPr>
          </a:lstStyle>
          <a:p>
            <a:r>
              <a:rPr lang="en-US"/>
              <a:t>Lambda value has been estimated using the BoxCox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362389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these Methods compare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C942E-63D5-174F-BCB6-3DD376A10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35" r="27694" b="71555"/>
          <a:stretch/>
        </p:blipFill>
        <p:spPr>
          <a:xfrm>
            <a:off x="2053883" y="1529334"/>
            <a:ext cx="5530334" cy="27226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Predicted vs. Actual Prices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1B62B-EB09-364B-9E71-1AB40ADA4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1" b="25301"/>
          <a:stretch/>
        </p:blipFill>
        <p:spPr>
          <a:xfrm>
            <a:off x="1337965" y="1490472"/>
            <a:ext cx="6468070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Observations and Conclusion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4DA97F-7E13-F649-88EB-8C65E85A06FC}"/>
              </a:ext>
            </a:extLst>
          </p:cNvPr>
          <p:cNvSpPr/>
          <p:nvPr/>
        </p:nvSpPr>
        <p:spPr>
          <a:xfrm>
            <a:off x="1051560" y="1556088"/>
            <a:ext cx="6647688" cy="3326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>
                <a:latin typeface="Lato Light" panose="020F0302020204030203" pitchFamily="34" charset="77"/>
              </a:rPr>
              <a:t>Observation</a:t>
            </a:r>
            <a:r>
              <a:rPr lang="en-US" sz="1800">
                <a:latin typeface="Lato Light" panose="020F0302020204030203" pitchFamily="34" charset="77"/>
              </a:rPr>
              <a:t>: MSFT has performed better than predictions for the initial few days but later performed much worse than the predictions than the remaining time. </a:t>
            </a:r>
          </a:p>
          <a:p>
            <a:pPr>
              <a:lnSpc>
                <a:spcPct val="200000"/>
              </a:lnSpc>
            </a:pPr>
            <a:r>
              <a:rPr lang="en-US" sz="1800" b="1">
                <a:latin typeface="Lato Light" panose="020F0302020204030203" pitchFamily="34" charset="77"/>
              </a:rPr>
              <a:t>Reasoning</a:t>
            </a:r>
            <a:r>
              <a:rPr lang="en-US" sz="1800">
                <a:latin typeface="Lato Light" panose="020F0302020204030203" pitchFamily="34" charset="77"/>
              </a:rPr>
              <a:t>: The model is built on pre-covid data. So, it's predictions do not include the impact due to Covid situation</a:t>
            </a:r>
          </a:p>
          <a:p>
            <a:pPr>
              <a:lnSpc>
                <a:spcPct val="200000"/>
              </a:lnSpc>
            </a:pPr>
            <a:r>
              <a:rPr lang="en-US" sz="1800" b="1">
                <a:latin typeface="Lato Light" panose="020F0302020204030203" pitchFamily="34" charset="77"/>
              </a:rPr>
              <a:t>Conclusion</a:t>
            </a:r>
            <a:r>
              <a:rPr lang="en-US" sz="1800">
                <a:latin typeface="Lato Light" panose="020F0302020204030203" pitchFamily="34" charset="77"/>
              </a:rPr>
              <a:t>: MSFT was likely impacted negatively due to Covid. </a:t>
            </a:r>
          </a:p>
        </p:txBody>
      </p:sp>
    </p:spTree>
    <p:extLst>
      <p:ext uri="{BB962C8B-B14F-4D97-AF65-F5344CB8AC3E}">
        <p14:creationId xmlns:p14="http://schemas.microsoft.com/office/powerpoint/2010/main" val="147744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EF6F-9A59-BA45-AD95-55958441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Verifying our conclusion with LSTM Model...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B276B-EB5A-7E4D-B5F8-624BBE18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50" y="2019403"/>
            <a:ext cx="3720484" cy="2525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1CF47-7271-DA4D-BA52-F780D84D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6" y="2019403"/>
            <a:ext cx="3726034" cy="2525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F8E3A-0E7B-2445-BCE9-4C7A8FCCC750}"/>
              </a:ext>
            </a:extLst>
          </p:cNvPr>
          <p:cNvSpPr txBox="1"/>
          <p:nvPr/>
        </p:nvSpPr>
        <p:spPr>
          <a:xfrm>
            <a:off x="901947" y="4544925"/>
            <a:ext cx="712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LSTM model too predicts higher stock price post covid. Therefore, a lower actual stock price indicates that covid impacted MSFT negatively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7BCCA-A8BF-E641-AD68-0ADFC4A3F4FB}"/>
              </a:ext>
            </a:extLst>
          </p:cNvPr>
          <p:cNvSpPr txBox="1"/>
          <p:nvPr/>
        </p:nvSpPr>
        <p:spPr>
          <a:xfrm>
            <a:off x="1111452" y="1285419"/>
            <a:ext cx="712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LSTM model was also built on pre-covid data; so, it’s predictions do not take into account the impact of covid.</a:t>
            </a:r>
          </a:p>
        </p:txBody>
      </p:sp>
    </p:spTree>
    <p:extLst>
      <p:ext uri="{BB962C8B-B14F-4D97-AF65-F5344CB8AC3E}">
        <p14:creationId xmlns:p14="http://schemas.microsoft.com/office/powerpoint/2010/main" val="1048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Next...</a:t>
            </a:r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We adopted the same methodology and performed similar analysis for two more companies: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Ferrari – Luxury Automobile Company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Zoom – Video Communication Technology Company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In both these cases as well, the Neural Network model performed the best (along with ARIMA)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We chose the Neural Network model to compare the predictions and the actual results.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RACE (Ferrari)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D7C48-8FF2-9141-B0AC-464414AD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2" y="1763155"/>
            <a:ext cx="2573210" cy="1318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20B27-0E5B-0E42-B2B7-C8BA1ED5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815" y="1172718"/>
            <a:ext cx="4784673" cy="36164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277675"/>
            <a:ext cx="7030500" cy="32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Stock market prediction is a major challenge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A lucrative research area</a:t>
            </a:r>
            <a:endParaRPr sz="2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and Conclusion</a:t>
            </a:r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IN"/>
              <a:t>#Observation: RACE has performed better than predictions initially but eventually became worse than predictions 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IN"/>
              <a:t>#Reasoning: The model is built on pre-covid data. So, it's predictions do not include the impact due to Covid situation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IN"/>
              <a:t>#Conclusion: RACE was likely impacted negatively due to Covid.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EF6F-9A59-BA45-AD95-55958441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Verifying our conclusion with LSTM Model...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F8E3A-0E7B-2445-BCE9-4C7A8FCCC750}"/>
              </a:ext>
            </a:extLst>
          </p:cNvPr>
          <p:cNvSpPr txBox="1"/>
          <p:nvPr/>
        </p:nvSpPr>
        <p:spPr>
          <a:xfrm>
            <a:off x="901947" y="4544925"/>
            <a:ext cx="712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LSTM model too predicts higher stock price post covid. Therefore, a lower actual stock price indicates that covid impacted RACE negatively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7BCCA-A8BF-E641-AD68-0ADFC4A3F4FB}"/>
              </a:ext>
            </a:extLst>
          </p:cNvPr>
          <p:cNvSpPr txBox="1"/>
          <p:nvPr/>
        </p:nvSpPr>
        <p:spPr>
          <a:xfrm>
            <a:off x="1111452" y="1285419"/>
            <a:ext cx="712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LSTM model was also built on pre-covid data; so, it’s predictions do not take into account the impact of covid.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AC9B8-A95E-5E46-825B-90D9550A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00" y="2019403"/>
            <a:ext cx="3421900" cy="2421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08A82-6FE5-524B-B0D9-5F9894F8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52" y="2019403"/>
            <a:ext cx="3601931" cy="242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9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ZM (Zoom)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401A4-E548-4047-AB3E-D650292E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14" y="1618639"/>
            <a:ext cx="2951060" cy="1431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040BD-FD66-6043-90A9-4FB52C43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574" y="1548841"/>
            <a:ext cx="5293082" cy="29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3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and Conclusion</a:t>
            </a:r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IN"/>
              <a:t>#Observation: ZM has performed worse than predictions 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IN"/>
              <a:t>#Reasoning: The model is built on pre-covid data. So, it's predictions do not include the impact due to Covid situation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IN"/>
              <a:t>#Conclusion: ZM was likely impacted negatively due to Covid.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061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EF6F-9A59-BA45-AD95-55958441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Verifying our conclusion with LSTM Model...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F8E3A-0E7B-2445-BCE9-4C7A8FCCC750}"/>
              </a:ext>
            </a:extLst>
          </p:cNvPr>
          <p:cNvSpPr txBox="1"/>
          <p:nvPr/>
        </p:nvSpPr>
        <p:spPr>
          <a:xfrm>
            <a:off x="901947" y="4544925"/>
            <a:ext cx="712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LSTM model too predicts higher stock price post covid. Therefore, a lower actual stock price indicates that covid impacted RACE negatively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7BCCA-A8BF-E641-AD68-0ADFC4A3F4FB}"/>
              </a:ext>
            </a:extLst>
          </p:cNvPr>
          <p:cNvSpPr txBox="1"/>
          <p:nvPr/>
        </p:nvSpPr>
        <p:spPr>
          <a:xfrm>
            <a:off x="1111452" y="1285419"/>
            <a:ext cx="712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LSTM model was also built on pre-covid data; so, it’s predictions do not take into account the impact of covid.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3DB39-7E31-D340-A8C6-B34479E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50" y="2019403"/>
            <a:ext cx="3574044" cy="2421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0712A-69FF-3940-AE75-B00D39CE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4" y="1893526"/>
            <a:ext cx="3759396" cy="2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6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findings</a:t>
            </a:r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724874"/>
            <a:ext cx="7030500" cy="20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COVID situation only added to the chaos.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Interesting to see impact of covid on various companies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b="1"/>
              <a:t>Methodology</a:t>
            </a:r>
            <a:r>
              <a:rPr lang="en" sz="1800"/>
              <a:t>: build models using pre-covid data; compare their predictions with actual post-covid data.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2000"/>
              <a:t>Source: Quantmod package.</a:t>
            </a:r>
            <a:endParaRPr sz="20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2000"/>
              <a:t>Pre-Covid: 1/1/15 to 02/28/20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2000"/>
              <a:t>Post-Covid: 3/1/20 to 04/21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375" y="1990850"/>
            <a:ext cx="6161524" cy="2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Representation: MSFT stock prices pre and post COVID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50" y="2312125"/>
            <a:ext cx="4347750" cy="21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950" y="2312125"/>
            <a:ext cx="4169199" cy="2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Representation: ZM stock prices pre and post COVID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9875"/>
            <a:ext cx="4599524" cy="27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800" y="2259875"/>
            <a:ext cx="4445426" cy="2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Representation: RACE stock prices pre and post COVID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00" y="1897103"/>
            <a:ext cx="3947750" cy="29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876" y="1897115"/>
            <a:ext cx="3947750" cy="2986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used</a:t>
            </a:r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Neighbours (KNN) Model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Long Short Term Memory (LSTM) Model </a:t>
            </a:r>
            <a:r>
              <a:rPr lang="en" i="1">
                <a:solidFill>
                  <a:schemeClr val="bg2">
                    <a:lumMod val="60000"/>
                    <a:lumOff val="40000"/>
                  </a:schemeClr>
                </a:solidFill>
              </a:rPr>
              <a:t>(Implemented later .. after the feedback)</a:t>
            </a:r>
            <a:endParaRPr i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1130</Words>
  <Application>Microsoft Macintosh PowerPoint</Application>
  <PresentationFormat>On-screen Show (16:9)</PresentationFormat>
  <Paragraphs>97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Maven Pro</vt:lpstr>
      <vt:lpstr>Nunito</vt:lpstr>
      <vt:lpstr>Arial</vt:lpstr>
      <vt:lpstr>Lato Light</vt:lpstr>
      <vt:lpstr>Momentum</vt:lpstr>
      <vt:lpstr>COVID-19 IMPACT ON STOCK PRICES</vt:lpstr>
      <vt:lpstr>Problem</vt:lpstr>
      <vt:lpstr>Problem</vt:lpstr>
      <vt:lpstr>Dataset</vt:lpstr>
      <vt:lpstr>Dataset</vt:lpstr>
      <vt:lpstr>Graphical Representation: MSFT stock prices pre and post COVID</vt:lpstr>
      <vt:lpstr>Graphical Representation: ZM stock prices pre and post COVID </vt:lpstr>
      <vt:lpstr>Graphical Representation: RACE stock prices pre and post COVID </vt:lpstr>
      <vt:lpstr>Methods used</vt:lpstr>
      <vt:lpstr>Started with MSFT...</vt:lpstr>
      <vt:lpstr>Started with MSFT: ARIMA</vt:lpstr>
      <vt:lpstr>Started with MSFT: KNN</vt:lpstr>
      <vt:lpstr>Started with MSFT: Neural network</vt:lpstr>
      <vt:lpstr>How these Methods compare</vt:lpstr>
      <vt:lpstr>Predicted vs. Actual Prices</vt:lpstr>
      <vt:lpstr>Observations and Conclusion</vt:lpstr>
      <vt:lpstr>Verifying our conclusion with LSTM Model...</vt:lpstr>
      <vt:lpstr>Next...</vt:lpstr>
      <vt:lpstr>Results: RACE (Ferrari)</vt:lpstr>
      <vt:lpstr>Observations and Conclusion</vt:lpstr>
      <vt:lpstr>Verifying our conclusion with LSTM Model...</vt:lpstr>
      <vt:lpstr>Results: ZM (Zoom)</vt:lpstr>
      <vt:lpstr>Observations and Conclusion</vt:lpstr>
      <vt:lpstr>Verifying our conclusion with LSTM Model...</vt:lpstr>
      <vt:lpstr>Final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IMPACT ON STOCK PRICES</dc:title>
  <cp:lastModifiedBy>krishnachaitanya.piratla@gmail.com</cp:lastModifiedBy>
  <cp:revision>10</cp:revision>
  <dcterms:modified xsi:type="dcterms:W3CDTF">2021-04-29T22:38:28Z</dcterms:modified>
</cp:coreProperties>
</file>